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3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 indent="304800">
              <a:buSzPct val="100000"/>
              <a:defRPr sz="4800"/>
            </a:lvl1pPr>
            <a:lvl2pPr algn="ctr" indent="304800">
              <a:buSzPct val="100000"/>
              <a:defRPr sz="4800"/>
            </a:lvl2pPr>
            <a:lvl3pPr algn="ctr" indent="304800">
              <a:buSzPct val="100000"/>
              <a:defRPr sz="4800"/>
            </a:lvl3pPr>
            <a:lvl4pPr algn="ctr" indent="304800">
              <a:buSzPct val="100000"/>
              <a:defRPr sz="4800"/>
            </a:lvl4pPr>
            <a:lvl5pPr algn="ctr" indent="304800">
              <a:buSzPct val="100000"/>
              <a:defRPr sz="4800"/>
            </a:lvl5pPr>
            <a:lvl6pPr algn="ctr" indent="304800">
              <a:buSzPct val="100000"/>
              <a:defRPr sz="4800"/>
            </a:lvl6pPr>
            <a:lvl7pPr algn="ctr" indent="304800">
              <a:buSzPct val="100000"/>
              <a:defRPr sz="4800"/>
            </a:lvl7pPr>
            <a:lvl8pPr algn="ctr" indent="304800">
              <a:buSzPct val="100000"/>
              <a:defRPr sz="4800"/>
            </a:lvl8pPr>
            <a:lvl9pPr algn="ctr" indent="304800"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marL="0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 indent="1905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 indent="457200">
              <a:defRPr/>
            </a:lvl2pPr>
            <a:lvl3pPr indent="914400">
              <a:defRPr/>
            </a:lvl3pPr>
            <a:lvl4pPr indent="1371600"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-171450" marL="285750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 indent="228600" marL="0"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3" name="Shape 2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09903" x="0"/>
            <a:ext cy="4923691" cx="9143998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Shape 24"/>
          <p:cNvSpPr txBox="1"/>
          <p:nvPr>
            <p:ph type="ctrTitle"/>
          </p:nvPr>
        </p:nvSpPr>
        <p:spPr>
          <a:xfrm>
            <a:off y="21929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6000" lang="en">
                <a:latin typeface="Garamond"/>
                <a:ea typeface="Garamond"/>
                <a:cs typeface="Garamond"/>
                <a:sym typeface="Garamond"/>
              </a:rPr>
              <a:t>Three Types</a:t>
            </a:r>
          </a:p>
          <a:p>
            <a:pPr>
              <a:buNone/>
            </a:pPr>
            <a:r>
              <a:rPr sz="6000" lang="en">
                <a:latin typeface="Garamond"/>
                <a:ea typeface="Garamond"/>
                <a:cs typeface="Garamond"/>
                <a:sym typeface="Garamond"/>
              </a:rPr>
              <a:t>of Opinion</a:t>
            </a:r>
          </a:p>
        </p:txBody>
      </p:sp>
      <p:sp>
        <p:nvSpPr>
          <p:cNvPr id="25" name="Shape 25"/>
          <p:cNvSpPr txBox="1"/>
          <p:nvPr>
            <p:ph idx="1" type="subTitle"/>
          </p:nvPr>
        </p:nvSpPr>
        <p:spPr>
          <a:xfrm>
            <a:off y="3796978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2400" lang="en">
                <a:solidFill>
                  <a:srgbClr val="51535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Opinion Writing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Column design</a:t>
            </a:r>
          </a:p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Columns often include a picture of the columnist next to the story.</a:t>
            </a:r>
          </a:p>
          <a:p>
            <a:r>
              <a:t/>
            </a:r>
          </a:p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In many newspapers, columns appear on the page opposite the page editorials are on, so that page is often called Op/Ed.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Reviews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Focus on things readers may want to try, such as movies, books, video games, restaurants, activities and new  products.</a:t>
            </a:r>
          </a:p>
          <a:p>
            <a:r>
              <a:t/>
            </a:r>
          </a:p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While a review wants to make a point, a good review gives enough information for readers to make some of their own judgments.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Review design</a:t>
            </a:r>
          </a:p>
        </p:txBody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Reviews may appear on opinion pages, but more typically run on an Arts and Entertainment page, or in the Features section.</a:t>
            </a:r>
          </a:p>
          <a:p>
            <a:r>
              <a:t/>
            </a:r>
          </a:p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Reviews often are accompanied by photos and a sidebar with quick facts about the topic (like ratings and where a movie is playing.)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Three places opinion appears</a:t>
            </a:r>
          </a:p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Editorial page: gives paper’s opinions</a:t>
            </a:r>
          </a:p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Op/Ed: gives opinions of individual writers</a:t>
            </a:r>
          </a:p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Arts and Entertainment: mixes features and reviews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Why opinion writing?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News and feature writing require writers to leave their opinions out so the facts and stories can speak for themselves.</a:t>
            </a:r>
          </a:p>
          <a:p>
            <a:r>
              <a:t/>
            </a:r>
          </a:p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Opinion writing allows writers to take a stand on issues that are important to them and make recommendations.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Three types of stories</a:t>
            </a:r>
          </a:p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Editorial: the official voice of the newspaper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Column: a personal opinion by one writer</a:t>
            </a:r>
          </a:p>
          <a:p>
            <a:r>
              <a:t/>
            </a:r>
          </a:p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Review: an opinion story that evaluates an event, product or service rather than taking a stand on an issue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Editorials</a:t>
            </a:r>
          </a:p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Editorials are the official opinion of the newspaper, so they represent the point of view of several people, rather than one.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In professional publications</a:t>
            </a:r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>
                <a:latin typeface="Helvetica Neue"/>
                <a:ea typeface="Helvetica Neue"/>
                <a:cs typeface="Helvetica Neue"/>
                <a:sym typeface="Helvetica Neue"/>
              </a:rPr>
              <a:t>Editorials may be chosen by the publisher, editorial board or leaders of the newspaper.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n">
                <a:latin typeface="Helvetica Neue"/>
                <a:ea typeface="Helvetica Neue"/>
                <a:cs typeface="Helvetica Neue"/>
                <a:sym typeface="Helvetica Neue"/>
              </a:rPr>
              <a:t>Writers sometimes are assigned to write editorials they don’t personally agree with.</a:t>
            </a:r>
          </a:p>
          <a:p>
            <a:r>
              <a:t/>
            </a:r>
          </a:p>
          <a:p>
            <a:pPr>
              <a:buNone/>
            </a:pPr>
            <a:r>
              <a:rPr sz="2400" lang="en">
                <a:latin typeface="Helvetica Neue"/>
                <a:ea typeface="Helvetica Neue"/>
                <a:cs typeface="Helvetica Neue"/>
                <a:sym typeface="Helvetica Neue"/>
              </a:rPr>
              <a:t>Editorials are unsigned because they reflect more than one person’s opinion, but rather the newspaper’s official opinion.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Editorial design</a:t>
            </a: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>
                <a:latin typeface="Helvetica Neue"/>
                <a:ea typeface="Helvetica Neue"/>
                <a:cs typeface="Helvetica Neue"/>
                <a:sym typeface="Helvetica Neue"/>
              </a:rPr>
              <a:t>Editorials are often set aside on their own page or marked “Staff Editorial.”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n">
                <a:latin typeface="Helvetica Neue"/>
                <a:ea typeface="Helvetica Neue"/>
                <a:cs typeface="Helvetica Neue"/>
                <a:sym typeface="Helvetica Neue"/>
              </a:rPr>
              <a:t>Some have the staff vote on editorials and run how many people agreed or disagreed with the opinion. 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n">
                <a:latin typeface="Helvetica Neue"/>
                <a:ea typeface="Helvetica Neue"/>
                <a:cs typeface="Helvetica Neue"/>
                <a:sym typeface="Helvetica Neue"/>
              </a:rPr>
              <a:t>Editorials may be accompanied by an illustration or photo illustration.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Columns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A column gives the point of view of just the person writing it. 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The columnist gets to choose the topic and how to write about it. 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Columnists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1200150" x="457200"/>
            <a:ext cy="3725699" cx="84731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While papers often have guest columnists who only write one column, many have columnists who write regularly.</a:t>
            </a:r>
          </a:p>
          <a:p>
            <a:r>
              <a:t/>
            </a:r>
          </a:p>
          <a:p>
            <a:pPr>
              <a:buNone/>
            </a:pPr>
            <a:r>
              <a:rPr lang="en">
                <a:latin typeface="Helvetica Neue"/>
                <a:ea typeface="Helvetica Neue"/>
                <a:cs typeface="Helvetica Neue"/>
                <a:sym typeface="Helvetica Neue"/>
              </a:rPr>
              <a:t>Columnists develop credibility with their audiences by developing a niche — writing accurately about one topic (sports, politics, etc.).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