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presProps.xml" Type="http://schemas.openxmlformats.org/officeDocument/2006/relationships/presProps" Id="rId2"/><Relationship Target="slides/slide7.xml" Type="http://schemas.openxmlformats.org/officeDocument/2006/relationships/slide" Id="rId12"/><Relationship Target="theme/theme2.xml" Type="http://schemas.openxmlformats.org/officeDocument/2006/relationships/theme" Id="rId1"/><Relationship Target="slides/slide8.xml" Type="http://schemas.openxmlformats.org/officeDocument/2006/relationships/slide" Id="rId13"/><Relationship Target="slideMasters/slideMaster1.xml" Type="http://schemas.openxmlformats.org/officeDocument/2006/relationships/slideMaster" Id="rId4"/><Relationship Target="slides/slide5.xml" Type="http://schemas.openxmlformats.org/officeDocument/2006/relationships/slide" Id="rId10"/><Relationship Target="tableStyles.xml" Type="http://schemas.openxmlformats.org/officeDocument/2006/relationships/tableStyles" Id="rId3"/><Relationship Target="slides/slide6.xml" Type="http://schemas.openxmlformats.org/officeDocument/2006/relationships/slide" Id="rId11"/><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 name="Shape 27"/>
        <p:cNvGrpSpPr/>
        <p:nvPr/>
      </p:nvGrpSpPr>
      <p:grpSpPr>
        <a:xfrm>
          <a:off y="0" x="0"/>
          <a:ext cy="0" cx="0"/>
          <a:chOff y="0" x="0"/>
          <a:chExt cy="0" cx="0"/>
        </a:xfrm>
      </p:grpSpPr>
      <p:sp>
        <p:nvSpPr>
          <p:cNvPr id="28" name="Shape 28"/>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29" name="Shape 2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1" name="Shape 81"/>
        <p:cNvGrpSpPr/>
        <p:nvPr/>
      </p:nvGrpSpPr>
      <p:grpSpPr>
        <a:xfrm>
          <a:off y="0" x="0"/>
          <a:ext cy="0" cx="0"/>
          <a:chOff y="0" x="0"/>
          <a:chExt cy="0" cx="0"/>
        </a:xfrm>
      </p:grpSpPr>
      <p:sp>
        <p:nvSpPr>
          <p:cNvPr id="82" name="Shape 8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3" name="Shape 8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7" name="Shape 87"/>
        <p:cNvGrpSpPr/>
        <p:nvPr/>
      </p:nvGrpSpPr>
      <p:grpSpPr>
        <a:xfrm>
          <a:off y="0" x="0"/>
          <a:ext cy="0" cx="0"/>
          <a:chOff y="0" x="0"/>
          <a:chExt cy="0" cx="0"/>
        </a:xfrm>
      </p:grpSpPr>
      <p:sp>
        <p:nvSpPr>
          <p:cNvPr id="88" name="Shape 8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9" name="Shape 8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3" name="Shape 93"/>
        <p:cNvGrpSpPr/>
        <p:nvPr/>
      </p:nvGrpSpPr>
      <p:grpSpPr>
        <a:xfrm>
          <a:off y="0" x="0"/>
          <a:ext cy="0" cx="0"/>
          <a:chOff y="0" x="0"/>
          <a:chExt cy="0" cx="0"/>
        </a:xfrm>
      </p:grpSpPr>
      <p:sp>
        <p:nvSpPr>
          <p:cNvPr id="94" name="Shape 9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95" name="Shape 9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9" name="Shape 99"/>
        <p:cNvGrpSpPr/>
        <p:nvPr/>
      </p:nvGrpSpPr>
      <p:grpSpPr>
        <a:xfrm>
          <a:off y="0" x="0"/>
          <a:ext cy="0" cx="0"/>
          <a:chOff y="0" x="0"/>
          <a:chExt cy="0" cx="0"/>
        </a:xfrm>
      </p:grpSpPr>
      <p:sp>
        <p:nvSpPr>
          <p:cNvPr id="100" name="Shape 10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01" name="Shape 10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 name="Shape 33"/>
        <p:cNvGrpSpPr/>
        <p:nvPr/>
      </p:nvGrpSpPr>
      <p:grpSpPr>
        <a:xfrm>
          <a:off y="0" x="0"/>
          <a:ext cy="0" cx="0"/>
          <a:chOff y="0" x="0"/>
          <a:chExt cy="0" cx="0"/>
        </a:xfrm>
      </p:grpSpPr>
      <p:sp>
        <p:nvSpPr>
          <p:cNvPr id="34" name="Shape 3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5" name="Shape 3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9" name="Shape 39"/>
        <p:cNvGrpSpPr/>
        <p:nvPr/>
      </p:nvGrpSpPr>
      <p:grpSpPr>
        <a:xfrm>
          <a:off y="0" x="0"/>
          <a:ext cy="0" cx="0"/>
          <a:chOff y="0" x="0"/>
          <a:chExt cy="0" cx="0"/>
        </a:xfrm>
      </p:grpSpPr>
      <p:sp>
        <p:nvSpPr>
          <p:cNvPr id="40" name="Shape 4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1" name="Shape 4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5" name="Shape 45"/>
        <p:cNvGrpSpPr/>
        <p:nvPr/>
      </p:nvGrpSpPr>
      <p:grpSpPr>
        <a:xfrm>
          <a:off y="0" x="0"/>
          <a:ext cy="0" cx="0"/>
          <a:chOff y="0" x="0"/>
          <a:chExt cy="0" cx="0"/>
        </a:xfrm>
      </p:grpSpPr>
      <p:sp>
        <p:nvSpPr>
          <p:cNvPr id="46" name="Shape 4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7" name="Shape 4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1" name="Shape 51"/>
        <p:cNvGrpSpPr/>
        <p:nvPr/>
      </p:nvGrpSpPr>
      <p:grpSpPr>
        <a:xfrm>
          <a:off y="0" x="0"/>
          <a:ext cy="0" cx="0"/>
          <a:chOff y="0" x="0"/>
          <a:chExt cy="0" cx="0"/>
        </a:xfrm>
      </p:grpSpPr>
      <p:sp>
        <p:nvSpPr>
          <p:cNvPr id="52" name="Shape 5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3" name="Shape 5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7" name="Shape 57"/>
        <p:cNvGrpSpPr/>
        <p:nvPr/>
      </p:nvGrpSpPr>
      <p:grpSpPr>
        <a:xfrm>
          <a:off y="0" x="0"/>
          <a:ext cy="0" cx="0"/>
          <a:chOff y="0" x="0"/>
          <a:chExt cy="0" cx="0"/>
        </a:xfrm>
      </p:grpSpPr>
      <p:sp>
        <p:nvSpPr>
          <p:cNvPr id="58" name="Shape 5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9" name="Shape 5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3" name="Shape 63"/>
        <p:cNvGrpSpPr/>
        <p:nvPr/>
      </p:nvGrpSpPr>
      <p:grpSpPr>
        <a:xfrm>
          <a:off y="0" x="0"/>
          <a:ext cy="0" cx="0"/>
          <a:chOff y="0" x="0"/>
          <a:chExt cy="0" cx="0"/>
        </a:xfrm>
      </p:grpSpPr>
      <p:sp>
        <p:nvSpPr>
          <p:cNvPr id="64" name="Shape 6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5" name="Shape 6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9" name="Shape 69"/>
        <p:cNvGrpSpPr/>
        <p:nvPr/>
      </p:nvGrpSpPr>
      <p:grpSpPr>
        <a:xfrm>
          <a:off y="0" x="0"/>
          <a:ext cy="0" cx="0"/>
          <a:chOff y="0" x="0"/>
          <a:chExt cy="0" cx="0"/>
        </a:xfrm>
      </p:grpSpPr>
      <p:sp>
        <p:nvSpPr>
          <p:cNvPr id="70" name="Shape 7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1" name="Shape 7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5" name="Shape 75"/>
        <p:cNvGrpSpPr/>
        <p:nvPr/>
      </p:nvGrpSpPr>
      <p:grpSpPr>
        <a:xfrm>
          <a:off y="0" x="0"/>
          <a:ext cy="0" cx="0"/>
          <a:chOff y="0" x="0"/>
          <a:chExt cy="0" cx="0"/>
        </a:xfrm>
      </p:grpSpPr>
      <p:sp>
        <p:nvSpPr>
          <p:cNvPr id="76" name="Shape 7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7" name="Shape 7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7" name="Shape 7"/>
        <p:cNvGrpSpPr/>
        <p:nvPr/>
      </p:nvGrpSpPr>
      <p:grpSpPr>
        <a:xfrm>
          <a:off y="0" x="0"/>
          <a:ext cy="0" cx="0"/>
          <a:chOff y="0" x="0"/>
          <a:chExt cy="0" cx="0"/>
        </a:xfrm>
      </p:grpSpPr>
      <p:sp>
        <p:nvSpPr>
          <p:cNvPr id="8" name="Shape 8"/>
          <p:cNvSpPr txBox="1"/>
          <p:nvPr>
            <p:ph type="ctrTitle"/>
          </p:nvPr>
        </p:nvSpPr>
        <p:spPr>
          <a:xfrm>
            <a:off y="1583342" x="685800"/>
            <a:ext cy="1159856" cx="7772400"/>
          </a:xfrm>
          <a:prstGeom prst="rect">
            <a:avLst/>
          </a:prstGeom>
        </p:spPr>
        <p:txBody>
          <a:bodyPr bIns="91425" rIns="91425" lIns="91425" tIns="91425" anchor="b" anchorCtr="0"/>
          <a:lstStyle>
            <a:lvl1pPr algn="ctr" indent="304800">
              <a:buSzPct val="100000"/>
              <a:defRPr sz="4800"/>
            </a:lvl1pPr>
            <a:lvl2pPr algn="ctr" indent="304800">
              <a:buSzPct val="100000"/>
              <a:defRPr sz="4800"/>
            </a:lvl2pPr>
            <a:lvl3pPr algn="ctr" indent="304800">
              <a:buSzPct val="100000"/>
              <a:defRPr sz="4800"/>
            </a:lvl3pPr>
            <a:lvl4pPr algn="ctr" indent="304800">
              <a:buSzPct val="100000"/>
              <a:defRPr sz="4800"/>
            </a:lvl4pPr>
            <a:lvl5pPr algn="ctr" indent="304800">
              <a:buSzPct val="100000"/>
              <a:defRPr sz="4800"/>
            </a:lvl5pPr>
            <a:lvl6pPr algn="ctr" indent="304800">
              <a:buSzPct val="100000"/>
              <a:defRPr sz="4800"/>
            </a:lvl6pPr>
            <a:lvl7pPr algn="ctr" indent="304800">
              <a:buSzPct val="100000"/>
              <a:defRPr sz="4800"/>
            </a:lvl7pPr>
            <a:lvl8pPr algn="ctr" indent="304800">
              <a:buSzPct val="100000"/>
              <a:defRPr sz="4800"/>
            </a:lvl8pPr>
            <a:lvl9pPr algn="ctr" indent="304800">
              <a:buSzPct val="100000"/>
              <a:defRPr sz="4800"/>
            </a:lvl9pPr>
          </a:lstStyle>
          <a:p/>
        </p:txBody>
      </p:sp>
      <p:sp>
        <p:nvSpPr>
          <p:cNvPr id="9" name="Shape 9"/>
          <p:cNvSpPr txBox="1"/>
          <p:nvPr>
            <p:ph idx="1" type="subTitle"/>
          </p:nvPr>
        </p:nvSpPr>
        <p:spPr>
          <a:xfrm>
            <a:off y="2840053" x="685800"/>
            <a:ext cy="784737" cx="7772400"/>
          </a:xfrm>
          <a:prstGeom prst="rect">
            <a:avLst/>
          </a:prstGeom>
        </p:spPr>
        <p:txBody>
          <a:bodyPr bIns="91425" rIns="91425" lIns="91425" tIns="91425" anchor="t" anchorCtr="0"/>
          <a:lstStyle>
            <a:lvl1pPr algn="ctr" marL="0">
              <a:spcBef>
                <a:spcPts val="0"/>
              </a:spcBef>
              <a:buClr>
                <a:schemeClr val="dk2"/>
              </a:buClr>
              <a:buNone/>
              <a:defRPr>
                <a:solidFill>
                  <a:schemeClr val="dk2"/>
                </a:solidFill>
              </a:defRPr>
            </a:lvl1pPr>
            <a:lvl2pPr algn="ctr" indent="190500" marL="0">
              <a:spcBef>
                <a:spcPts val="0"/>
              </a:spcBef>
              <a:buClr>
                <a:schemeClr val="dk2"/>
              </a:buClr>
              <a:buSzPct val="100000"/>
              <a:buNone/>
              <a:defRPr sz="3000">
                <a:solidFill>
                  <a:schemeClr val="dk2"/>
                </a:solidFill>
              </a:defRPr>
            </a:lvl2pPr>
            <a:lvl3pPr algn="ctr" indent="190500" marL="0">
              <a:spcBef>
                <a:spcPts val="0"/>
              </a:spcBef>
              <a:buClr>
                <a:schemeClr val="dk2"/>
              </a:buClr>
              <a:buSzPct val="100000"/>
              <a:buNone/>
              <a:defRPr sz="3000">
                <a:solidFill>
                  <a:schemeClr val="dk2"/>
                </a:solidFill>
              </a:defRPr>
            </a:lvl3pPr>
            <a:lvl4pPr algn="ctr" indent="190500" marL="0">
              <a:spcBef>
                <a:spcPts val="0"/>
              </a:spcBef>
              <a:buClr>
                <a:schemeClr val="dk2"/>
              </a:buClr>
              <a:buSzPct val="100000"/>
              <a:buNone/>
              <a:defRPr sz="3000">
                <a:solidFill>
                  <a:schemeClr val="dk2"/>
                </a:solidFill>
              </a:defRPr>
            </a:lvl4pPr>
            <a:lvl5pPr algn="ctr" indent="190500" marL="0">
              <a:spcBef>
                <a:spcPts val="0"/>
              </a:spcBef>
              <a:buClr>
                <a:schemeClr val="dk2"/>
              </a:buClr>
              <a:buSzPct val="100000"/>
              <a:buNone/>
              <a:defRPr sz="3000">
                <a:solidFill>
                  <a:schemeClr val="dk2"/>
                </a:solidFill>
              </a:defRPr>
            </a:lvl5pPr>
            <a:lvl6pPr algn="ctr" indent="190500" marL="0">
              <a:spcBef>
                <a:spcPts val="0"/>
              </a:spcBef>
              <a:buClr>
                <a:schemeClr val="dk2"/>
              </a:buClr>
              <a:buSzPct val="100000"/>
              <a:buNone/>
              <a:defRPr sz="3000">
                <a:solidFill>
                  <a:schemeClr val="dk2"/>
                </a:solidFill>
              </a:defRPr>
            </a:lvl6pPr>
            <a:lvl7pPr algn="ctr" indent="190500" marL="0">
              <a:spcBef>
                <a:spcPts val="0"/>
              </a:spcBef>
              <a:buClr>
                <a:schemeClr val="dk2"/>
              </a:buClr>
              <a:buSzPct val="100000"/>
              <a:buNone/>
              <a:defRPr sz="3000">
                <a:solidFill>
                  <a:schemeClr val="dk2"/>
                </a:solidFill>
              </a:defRPr>
            </a:lvl7pPr>
            <a:lvl8pPr algn="ctr" indent="190500" marL="0">
              <a:spcBef>
                <a:spcPts val="0"/>
              </a:spcBef>
              <a:buClr>
                <a:schemeClr val="dk2"/>
              </a:buClr>
              <a:buSzPct val="100000"/>
              <a:buNone/>
              <a:defRPr sz="3000">
                <a:solidFill>
                  <a:schemeClr val="dk2"/>
                </a:solidFill>
              </a:defRPr>
            </a:lvl8pPr>
            <a:lvl9pPr algn="ctr" indent="190500" marL="0">
              <a:spcBef>
                <a:spcPts val="0"/>
              </a:spcBef>
              <a:buClr>
                <a:schemeClr val="dk2"/>
              </a:buClr>
              <a:buSzPct val="100000"/>
              <a:buNone/>
              <a:defRPr sz="3000">
                <a:solidFill>
                  <a:schemeClr val="dk2"/>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0" name="Shape 10"/>
        <p:cNvGrpSpPr/>
        <p:nvPr/>
      </p:nvGrpSpPr>
      <p:grpSpPr>
        <a:xfrm>
          <a:off y="0" x="0"/>
          <a:ext cy="0" cx="0"/>
          <a:chOff y="0" x="0"/>
          <a:chExt cy="0" cx="0"/>
        </a:xfrm>
      </p:grpSpPr>
      <p:sp>
        <p:nvSpPr>
          <p:cNvPr id="11" name="Shape 11"/>
          <p:cNvSpPr txBox="1"/>
          <p:nvPr>
            <p:ph type="title"/>
          </p:nvPr>
        </p:nvSpPr>
        <p:spPr>
          <a:xfrm>
            <a:off y="205978" x="457200"/>
            <a:ext cy="857250" cx="8229600"/>
          </a:xfrm>
          <a:prstGeom prst="rect">
            <a:avLst/>
          </a:prstGeom>
        </p:spPr>
        <p:txBody>
          <a:bodyPr bIns="91425" rIns="91425" lIns="91425" t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p:txBody>
      </p:sp>
      <p:sp>
        <p:nvSpPr>
          <p:cNvPr id="12" name="Shape 12"/>
          <p:cNvSpPr txBox="1"/>
          <p:nvPr>
            <p:ph idx="1" type="body"/>
          </p:nvPr>
        </p:nvSpPr>
        <p:spPr>
          <a:xfrm>
            <a:off y="1200150" x="457200"/>
            <a:ext cy="3725680" cx="8229600"/>
          </a:xfrm>
          <a:prstGeom prst="rect">
            <a:avLst/>
          </a:prstGeom>
        </p:spPr>
        <p:txBody>
          <a:bodyPr bIns="91425" rIns="91425" lIns="91425" tIns="91425" anchor="t" anchorCtr="0"/>
          <a:lstStyle>
            <a:lvl1pPr>
              <a:defRPr/>
            </a:lvl1pPr>
            <a:lvl2pPr indent="457200">
              <a:defRPr/>
            </a:lvl2pPr>
            <a:lvl3pPr indent="914400">
              <a:defRPr/>
            </a:lvl3pPr>
            <a:lvl4pPr indent="1371600">
              <a:defRPr/>
            </a:lvl4pPr>
            <a:lvl5pPr>
              <a:defRPr/>
            </a:lvl5pPr>
            <a:lvl6pPr>
              <a:defRPr/>
            </a:lvl6pPr>
            <a:lvl7pPr>
              <a:defRPr/>
            </a:lvl7pPr>
            <a:lvl8pPr>
              <a:defRPr/>
            </a:lvl8pPr>
            <a:lvl9pP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3" name="Shape 13"/>
        <p:cNvGrpSpPr/>
        <p:nvPr/>
      </p:nvGrpSpPr>
      <p:grpSpPr>
        <a:xfrm>
          <a:off y="0" x="0"/>
          <a:ext cy="0" cx="0"/>
          <a:chOff y="0" x="0"/>
          <a:chExt cy="0" cx="0"/>
        </a:xfrm>
      </p:grpSpPr>
      <p:sp>
        <p:nvSpPr>
          <p:cNvPr id="14" name="Shape 14"/>
          <p:cNvSpPr txBox="1"/>
          <p:nvPr>
            <p:ph type="title"/>
          </p:nvPr>
        </p:nvSpPr>
        <p:spPr>
          <a:xfrm>
            <a:off y="205978" x="457200"/>
            <a:ext cy="857250" cx="8229600"/>
          </a:xfrm>
          <a:prstGeom prst="rect">
            <a:avLst/>
          </a:prstGeom>
        </p:spPr>
        <p:txBody>
          <a:bodyPr bIns="91425" rIns="91425" lIns="91425" t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p:txBody>
      </p:sp>
      <p:sp>
        <p:nvSpPr>
          <p:cNvPr id="15" name="Shape 15"/>
          <p:cNvSpPr txBox="1"/>
          <p:nvPr>
            <p:ph idx="1" type="body"/>
          </p:nvPr>
        </p:nvSpPr>
        <p:spPr>
          <a:xfrm>
            <a:off y="1200150" x="457200"/>
            <a:ext cy="3725680" cx="3994525"/>
          </a:xfrm>
          <a:prstGeom prst="rect">
            <a:avLst/>
          </a:prstGeom>
        </p:spPr>
        <p:txBody>
          <a:bodyPr bIns="91425" rIns="91425" lIns="91425" t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p:txBody>
      </p:sp>
      <p:sp>
        <p:nvSpPr>
          <p:cNvPr id="16" name="Shape 16"/>
          <p:cNvSpPr txBox="1"/>
          <p:nvPr>
            <p:ph idx="2" type="body"/>
          </p:nvPr>
        </p:nvSpPr>
        <p:spPr>
          <a:xfrm>
            <a:off y="1200150" x="4692273"/>
            <a:ext cy="3725680" cx="3994525"/>
          </a:xfrm>
          <a:prstGeom prst="rect">
            <a:avLst/>
          </a:prstGeom>
        </p:spPr>
        <p:txBody>
          <a:bodyPr bIns="91425" rIns="91425" lIns="91425" t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7" name="Shape 17"/>
        <p:cNvGrpSpPr/>
        <p:nvPr/>
      </p:nvGrpSpPr>
      <p:grpSpPr>
        <a:xfrm>
          <a:off y="0" x="0"/>
          <a:ext cy="0" cx="0"/>
          <a:chOff y="0" x="0"/>
          <a:chExt cy="0" cx="0"/>
        </a:xfrm>
      </p:grpSpPr>
      <p:sp>
        <p:nvSpPr>
          <p:cNvPr id="18" name="Shape 18"/>
          <p:cNvSpPr txBox="1"/>
          <p:nvPr>
            <p:ph type="title"/>
          </p:nvPr>
        </p:nvSpPr>
        <p:spPr>
          <a:xfrm>
            <a:off y="205978" x="457200"/>
            <a:ext cy="857250" cx="8229600"/>
          </a:xfrm>
          <a:prstGeom prst="rect">
            <a:avLst/>
          </a:prstGeom>
        </p:spPr>
        <p:txBody>
          <a:bodyPr bIns="91425" rIns="91425" lIns="91425" t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19" name="Shape 19"/>
        <p:cNvGrpSpPr/>
        <p:nvPr/>
      </p:nvGrpSpPr>
      <p:grpSpPr>
        <a:xfrm>
          <a:off y="0" x="0"/>
          <a:ext cy="0" cx="0"/>
          <a:chOff y="0" x="0"/>
          <a:chExt cy="0" cx="0"/>
        </a:xfrm>
      </p:grpSpPr>
      <p:sp>
        <p:nvSpPr>
          <p:cNvPr id="20" name="Shape 20"/>
          <p:cNvSpPr txBox="1"/>
          <p:nvPr>
            <p:ph idx="1" type="body"/>
          </p:nvPr>
        </p:nvSpPr>
        <p:spPr>
          <a:xfrm>
            <a:off y="4406309" x="457200"/>
            <a:ext cy="519520" cx="8229600"/>
          </a:xfrm>
          <a:prstGeom prst="rect">
            <a:avLst/>
          </a:prstGeom>
        </p:spPr>
        <p:txBody>
          <a:bodyPr bIns="91425" rIns="91425" lIns="91425" tIns="91425" anchor="t" anchorCtr="0"/>
          <a:lstStyle>
            <a:lvl1pPr algn="ctr" indent="-171450" marL="285750">
              <a:spcBef>
                <a:spcPts val="360"/>
              </a:spcBef>
              <a:buSzPct val="100000"/>
              <a:buNone/>
              <a:defRPr sz="1800"/>
            </a:lvl1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1" name="Shape 21"/>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1.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250" cx="8229600"/>
          </a:xfrm>
          <a:prstGeom prst="rect">
            <a:avLst/>
          </a:prstGeom>
        </p:spPr>
        <p:txBody>
          <a:bodyPr bIns="91425" rIns="91425" lIns="91425" tIns="91425" anchor="b" anchorCtr="0"/>
          <a:lstStyle>
            <a:lvl1pPr marL="0">
              <a:buClr>
                <a:schemeClr val="dk1"/>
              </a:buClr>
              <a:buSzPct val="100000"/>
              <a:buNone/>
              <a:defRPr b="1" sz="3600">
                <a:solidFill>
                  <a:schemeClr val="dk1"/>
                </a:solidFill>
              </a:defRPr>
            </a:lvl1pPr>
            <a:lvl2pPr indent="228600" marL="0">
              <a:buClr>
                <a:schemeClr val="dk1"/>
              </a:buClr>
              <a:buSzPct val="100000"/>
              <a:buNone/>
              <a:defRPr b="1" sz="3600">
                <a:solidFill>
                  <a:schemeClr val="dk1"/>
                </a:solidFill>
              </a:defRPr>
            </a:lvl2pPr>
            <a:lvl3pPr indent="228600" marL="0">
              <a:buClr>
                <a:schemeClr val="dk1"/>
              </a:buClr>
              <a:buSzPct val="100000"/>
              <a:buNone/>
              <a:defRPr b="1" sz="3600">
                <a:solidFill>
                  <a:schemeClr val="dk1"/>
                </a:solidFill>
              </a:defRPr>
            </a:lvl3pPr>
            <a:lvl4pPr indent="228600" marL="0">
              <a:buClr>
                <a:schemeClr val="dk1"/>
              </a:buClr>
              <a:buSzPct val="100000"/>
              <a:buNone/>
              <a:defRPr b="1" sz="3600">
                <a:solidFill>
                  <a:schemeClr val="dk1"/>
                </a:solidFill>
              </a:defRPr>
            </a:lvl4pPr>
            <a:lvl5pPr indent="228600" marL="0">
              <a:buClr>
                <a:schemeClr val="dk1"/>
              </a:buClr>
              <a:buSzPct val="100000"/>
              <a:buNone/>
              <a:defRPr b="1" sz="3600">
                <a:solidFill>
                  <a:schemeClr val="dk1"/>
                </a:solidFill>
              </a:defRPr>
            </a:lvl5pPr>
            <a:lvl6pPr indent="228600" marL="0">
              <a:buClr>
                <a:schemeClr val="dk1"/>
              </a:buClr>
              <a:buSzPct val="100000"/>
              <a:buNone/>
              <a:defRPr b="1" sz="3600">
                <a:solidFill>
                  <a:schemeClr val="dk1"/>
                </a:solidFill>
              </a:defRPr>
            </a:lvl6pPr>
            <a:lvl7pPr indent="228600" marL="0">
              <a:buClr>
                <a:schemeClr val="dk1"/>
              </a:buClr>
              <a:buSzPct val="100000"/>
              <a:buNone/>
              <a:defRPr b="1" sz="3600">
                <a:solidFill>
                  <a:schemeClr val="dk1"/>
                </a:solidFill>
              </a:defRPr>
            </a:lvl7pPr>
            <a:lvl8pPr indent="228600" marL="0">
              <a:buClr>
                <a:schemeClr val="dk1"/>
              </a:buClr>
              <a:buSzPct val="100000"/>
              <a:buNone/>
              <a:defRPr b="1" sz="3600">
                <a:solidFill>
                  <a:schemeClr val="dk1"/>
                </a:solidFill>
              </a:defRPr>
            </a:lvl8pPr>
            <a:lvl9pPr indent="228600" marL="0">
              <a:buClr>
                <a:schemeClr val="dk1"/>
              </a:buClr>
              <a:buSzPct val="100000"/>
              <a:buNone/>
              <a:defRPr b="1" sz="3600">
                <a:solidFill>
                  <a:schemeClr val="dk1"/>
                </a:solidFill>
              </a:defRPr>
            </a:lvl9pPr>
          </a:lstStyle>
          <a:p/>
        </p:txBody>
      </p:sp>
      <p:sp>
        <p:nvSpPr>
          <p:cNvPr id="6" name="Shape 6"/>
          <p:cNvSpPr txBox="1"/>
          <p:nvPr>
            <p:ph idx="1" type="body"/>
          </p:nvPr>
        </p:nvSpPr>
        <p:spPr>
          <a:xfrm>
            <a:off y="1200150" x="457200"/>
            <a:ext cy="3725680" cx="8229600"/>
          </a:xfrm>
          <a:prstGeom prst="rect">
            <a:avLst/>
          </a:prstGeom>
        </p:spPr>
        <p:txBody>
          <a:bodyPr bIns="91425" rIns="91425" lIns="91425" tIns="91425" anchor="t" anchorCtr="0"/>
          <a:lstStyle>
            <a:lvl1pPr indent="-152400" marL="342900">
              <a:spcBef>
                <a:spcPts val="600"/>
              </a:spcBef>
              <a:buClr>
                <a:schemeClr val="dk1"/>
              </a:buClr>
              <a:buSzPct val="100000"/>
              <a:defRPr sz="3000">
                <a:solidFill>
                  <a:schemeClr val="dk1"/>
                </a:solidFill>
              </a:defRPr>
            </a:lvl1pPr>
            <a:lvl2pPr indent="-133350" marL="742950">
              <a:spcBef>
                <a:spcPts val="480"/>
              </a:spcBef>
              <a:buClr>
                <a:schemeClr val="dk1"/>
              </a:buClr>
              <a:buSzPct val="100000"/>
              <a:defRPr sz="2400">
                <a:solidFill>
                  <a:schemeClr val="dk1"/>
                </a:solidFill>
              </a:defRPr>
            </a:lvl2pPr>
            <a:lvl3pPr indent="-76200" marL="1143000">
              <a:spcBef>
                <a:spcPts val="480"/>
              </a:spcBef>
              <a:buClr>
                <a:schemeClr val="dk1"/>
              </a:buClr>
              <a:buSzPct val="100000"/>
              <a:defRPr sz="2400">
                <a:solidFill>
                  <a:schemeClr val="dk1"/>
                </a:solidFill>
              </a:defRPr>
            </a:lvl3pPr>
            <a:lvl4pPr indent="-114300" marL="1600200">
              <a:spcBef>
                <a:spcPts val="360"/>
              </a:spcBef>
              <a:buClr>
                <a:schemeClr val="dk1"/>
              </a:buClr>
              <a:buSzPct val="100000"/>
              <a:defRPr sz="1800">
                <a:solidFill>
                  <a:schemeClr val="dk1"/>
                </a:solidFill>
              </a:defRPr>
            </a:lvl4pPr>
            <a:lvl5pPr indent="-114300" marL="2057400">
              <a:spcBef>
                <a:spcPts val="360"/>
              </a:spcBef>
              <a:buClr>
                <a:schemeClr val="dk1"/>
              </a:buClr>
              <a:buSzPct val="100000"/>
              <a:defRPr sz="1800">
                <a:solidFill>
                  <a:schemeClr val="dk1"/>
                </a:solidFill>
              </a:defRPr>
            </a:lvl5pPr>
            <a:lvl6pPr indent="-114300" marL="2514600">
              <a:spcBef>
                <a:spcPts val="360"/>
              </a:spcBef>
              <a:buClr>
                <a:schemeClr val="dk1"/>
              </a:buClr>
              <a:buSzPct val="100000"/>
              <a:defRPr sz="1800">
                <a:solidFill>
                  <a:schemeClr val="dk1"/>
                </a:solidFill>
              </a:defRPr>
            </a:lvl6pPr>
            <a:lvl7pPr indent="-114300" marL="2971800">
              <a:spcBef>
                <a:spcPts val="360"/>
              </a:spcBef>
              <a:buClr>
                <a:schemeClr val="dk1"/>
              </a:buClr>
              <a:buSzPct val="100000"/>
              <a:defRPr sz="1800">
                <a:solidFill>
                  <a:schemeClr val="dk1"/>
                </a:solidFill>
              </a:defRPr>
            </a:lvl7pPr>
            <a:lvl8pPr indent="-114300" marL="3429000">
              <a:spcBef>
                <a:spcPts val="360"/>
              </a:spcBef>
              <a:buClr>
                <a:schemeClr val="dk1"/>
              </a:buClr>
              <a:buSzPct val="100000"/>
              <a:defRPr sz="1800">
                <a:solidFill>
                  <a:schemeClr val="dk1"/>
                </a:solidFill>
              </a:defRPr>
            </a:lvl8pPr>
            <a:lvl9pPr indent="-114300" marL="3886200">
              <a:spcBef>
                <a:spcPts val="360"/>
              </a:spcBef>
              <a:buClr>
                <a:schemeClr val="dk1"/>
              </a:buClr>
              <a:buSzPct val="100000"/>
              <a:defRPr sz="1800">
                <a:solidFill>
                  <a:schemeClr val="dk1"/>
                </a:solidFil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 Target="../media/image00.jpg" Type="http://schemas.openxmlformats.org/officeDocument/2006/relationships/image" Id="rId3"/></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 name="Shape 22"/>
        <p:cNvGrpSpPr/>
        <p:nvPr/>
      </p:nvGrpSpPr>
      <p:grpSpPr>
        <a:xfrm>
          <a:off y="0" x="0"/>
          <a:ext cy="0" cx="0"/>
          <a:chOff y="0" x="0"/>
          <a:chExt cy="0" cx="0"/>
        </a:xfrm>
      </p:grpSpPr>
      <p:pic>
        <p:nvPicPr>
          <p:cNvPr id="23" name="Shape 23"/>
          <p:cNvPicPr preferRelativeResize="0"/>
          <p:nvPr/>
        </p:nvPicPr>
        <p:blipFill>
          <a:blip r:embed="rId3"/>
          <a:stretch>
            <a:fillRect/>
          </a:stretch>
        </p:blipFill>
        <p:spPr>
          <a:xfrm>
            <a:off y="0" x="-204099"/>
            <a:ext cy="5143498" cx="9552198"/>
          </a:xfrm>
          <a:prstGeom prst="rect">
            <a:avLst/>
          </a:prstGeom>
          <a:noFill/>
          <a:ln>
            <a:noFill/>
          </a:ln>
        </p:spPr>
      </p:pic>
      <p:sp>
        <p:nvSpPr>
          <p:cNvPr id="24" name="Shape 24"/>
          <p:cNvSpPr txBox="1"/>
          <p:nvPr/>
        </p:nvSpPr>
        <p:spPr>
          <a:xfrm>
            <a:off y="1072850" x="-204150"/>
            <a:ext cy="1336499" cx="9552299"/>
          </a:xfrm>
          <a:prstGeom prst="rect">
            <a:avLst/>
          </a:prstGeom>
        </p:spPr>
        <p:txBody>
          <a:bodyPr bIns="91425" rIns="91425" lIns="91425" tIns="91425" anchor="t" anchorCtr="0">
            <a:noAutofit/>
          </a:bodyPr>
          <a:lstStyle/>
          <a:p>
            <a:pPr algn="ctr">
              <a:buNone/>
            </a:pPr>
            <a:r>
              <a:rPr sz="9600" lang="en">
                <a:latin typeface="Garamond"/>
                <a:ea typeface="Garamond"/>
                <a:cs typeface="Garamond"/>
                <a:sym typeface="Garamond"/>
              </a:rPr>
              <a:t>Ethics </a:t>
            </a:r>
          </a:p>
        </p:txBody>
      </p:sp>
      <p:sp>
        <p:nvSpPr>
          <p:cNvPr id="25" name="Shape 25"/>
          <p:cNvSpPr txBox="1"/>
          <p:nvPr/>
        </p:nvSpPr>
        <p:spPr>
          <a:xfrm>
            <a:off y="2111450" x="-193500"/>
            <a:ext cy="1579499" cx="9552299"/>
          </a:xfrm>
          <a:prstGeom prst="rect">
            <a:avLst/>
          </a:prstGeom>
        </p:spPr>
        <p:txBody>
          <a:bodyPr bIns="91425" rIns="91425" lIns="91425" tIns="91425" anchor="t" anchorCtr="0">
            <a:noAutofit/>
          </a:bodyPr>
          <a:lstStyle/>
          <a:p>
            <a:pPr algn="ctr">
              <a:buNone/>
            </a:pPr>
            <a:r>
              <a:rPr sz="9600" lang="en">
                <a:solidFill>
                  <a:schemeClr val="dk1"/>
                </a:solidFill>
                <a:latin typeface="Garamond"/>
                <a:ea typeface="Garamond"/>
                <a:cs typeface="Garamond"/>
                <a:sym typeface="Garamond"/>
              </a:rPr>
              <a:t>and Satire</a:t>
            </a:r>
          </a:p>
        </p:txBody>
      </p:sp>
      <p:sp>
        <p:nvSpPr>
          <p:cNvPr id="26" name="Shape 26"/>
          <p:cNvSpPr txBox="1"/>
          <p:nvPr/>
        </p:nvSpPr>
        <p:spPr>
          <a:xfrm>
            <a:off y="4017575" x="-213750"/>
            <a:ext cy="678299" cx="9552299"/>
          </a:xfrm>
          <a:prstGeom prst="rect">
            <a:avLst/>
          </a:prstGeom>
        </p:spPr>
        <p:txBody>
          <a:bodyPr bIns="91425" rIns="91425" lIns="91425" tIns="91425" anchor="t" anchorCtr="0">
            <a:noAutofit/>
          </a:bodyPr>
          <a:lstStyle/>
          <a:p>
            <a:pPr algn="ctr">
              <a:buNone/>
            </a:pPr>
            <a:r>
              <a:rPr sz="3000" lang="en">
                <a:latin typeface="Helvetica Neue"/>
                <a:ea typeface="Helvetica Neue"/>
                <a:cs typeface="Helvetica Neue"/>
                <a:sym typeface="Helvetica Neue"/>
              </a:rPr>
              <a:t>Opinion Writing</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8" name="Shape 78"/>
        <p:cNvGrpSpPr/>
        <p:nvPr/>
      </p:nvGrpSpPr>
      <p:grpSpPr>
        <a:xfrm>
          <a:off y="0" x="0"/>
          <a:ext cy="0" cx="0"/>
          <a:chOff y="0" x="0"/>
          <a:chExt cy="0" cx="0"/>
        </a:xfrm>
      </p:grpSpPr>
      <p:sp>
        <p:nvSpPr>
          <p:cNvPr id="79" name="Shape 79"/>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
                <a:latin typeface="Helvetica Neue"/>
                <a:ea typeface="Helvetica Neue"/>
                <a:cs typeface="Helvetica Neue"/>
                <a:sym typeface="Helvetica Neue"/>
              </a:rPr>
              <a:t>Questions to consider</a:t>
            </a:r>
          </a:p>
        </p:txBody>
      </p:sp>
      <p:sp>
        <p:nvSpPr>
          <p:cNvPr id="80" name="Shape 80"/>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buNone/>
            </a:pPr>
            <a:r>
              <a:rPr sz="2400" lang="en">
                <a:latin typeface="Helvetica Neue"/>
                <a:ea typeface="Helvetica Neue"/>
                <a:cs typeface="Helvetica Neue"/>
                <a:sym typeface="Helvetica Neue"/>
              </a:rPr>
              <a:t>• Is this the best way to make the point?</a:t>
            </a:r>
          </a:p>
          <a:p>
            <a:pPr rtl="0" lvl="0">
              <a:buNone/>
            </a:pPr>
            <a:r>
              <a:rPr sz="2400" lang="en">
                <a:latin typeface="Helvetica Neue"/>
                <a:ea typeface="Helvetica Neue"/>
                <a:cs typeface="Helvetica Neue"/>
                <a:sym typeface="Helvetica Neue"/>
              </a:rPr>
              <a:t>• Will all of the audience understand this is satire? A freshman who struggles with reading? Someone who finds the story online and doesn’t know our community? </a:t>
            </a:r>
          </a:p>
          <a:p>
            <a:pPr rtl="0" lvl="0">
              <a:buNone/>
            </a:pPr>
            <a:r>
              <a:rPr sz="2400" lang="en">
                <a:latin typeface="Helvetica Neue"/>
                <a:ea typeface="Helvetica Neue"/>
                <a:cs typeface="Helvetica Neue"/>
                <a:sym typeface="Helvetica Neue"/>
              </a:rPr>
              <a:t>• How does this story portray our community? The people and groups it covers?</a:t>
            </a:r>
          </a:p>
          <a:p>
            <a:pPr rtl="0" lvl="0">
              <a:buNone/>
            </a:pPr>
            <a:r>
              <a:rPr sz="2400" lang="en">
                <a:latin typeface="Helvetica Neue"/>
                <a:ea typeface="Helvetica Neue"/>
                <a:cs typeface="Helvetica Neue"/>
                <a:sym typeface="Helvetica Neue"/>
              </a:rPr>
              <a:t>• How will this story affect our publication’s reputation?</a:t>
            </a:r>
          </a:p>
          <a:p>
            <a:pPr>
              <a:buNone/>
            </a:pPr>
            <a:r>
              <a:rPr sz="2400" lang="en">
                <a:latin typeface="Helvetica Neue"/>
                <a:ea typeface="Helvetica Neue"/>
                <a:cs typeface="Helvetica Neue"/>
                <a:sym typeface="Helvetica Neue"/>
              </a:rPr>
              <a:t>• How will our administration react to this story? How will they react if there are community complaints?</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 name="Shape 84"/>
        <p:cNvGrpSpPr/>
        <p:nvPr/>
      </p:nvGrpSpPr>
      <p:grpSpPr>
        <a:xfrm>
          <a:off y="0" x="0"/>
          <a:ext cy="0" cx="0"/>
          <a:chOff y="0" x="0"/>
          <a:chExt cy="0" cx="0"/>
        </a:xfrm>
      </p:grpSpPr>
      <p:sp>
        <p:nvSpPr>
          <p:cNvPr id="85" name="Shape 85"/>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
                <a:latin typeface="Helvetica Neue"/>
                <a:ea typeface="Helvetica Neue"/>
                <a:cs typeface="Helvetica Neue"/>
                <a:sym typeface="Helvetica Neue"/>
              </a:rPr>
              <a:t>When in doubt, pick your battles</a:t>
            </a:r>
          </a:p>
        </p:txBody>
      </p:sp>
      <p:sp>
        <p:nvSpPr>
          <p:cNvPr id="86" name="Shape 86"/>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buNone/>
            </a:pPr>
            <a:r>
              <a:rPr lang="en">
                <a:latin typeface="Helvetica Neue"/>
                <a:ea typeface="Helvetica Neue"/>
                <a:cs typeface="Helvetica Neue"/>
                <a:sym typeface="Helvetica Neue"/>
              </a:rPr>
              <a:t>Sometimes student publications have good reason to cover controversial stories. If you have a reputation of responsible, careful reporting, you can afford to cover difficult issues. Those stories can be worth the risk.</a:t>
            </a:r>
          </a:p>
          <a:p>
            <a:r>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y="0" x="0"/>
          <a:ext cy="0" cx="0"/>
          <a:chOff y="0" x="0"/>
          <a:chExt cy="0" cx="0"/>
        </a:xfrm>
      </p:grpSpPr>
      <p:sp>
        <p:nvSpPr>
          <p:cNvPr id="91" name="Shape 91"/>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
                <a:latin typeface="Helvetica Neue"/>
                <a:ea typeface="Helvetica Neue"/>
                <a:cs typeface="Helvetica Neue"/>
                <a:sym typeface="Helvetica Neue"/>
              </a:rPr>
              <a:t>Satire is fun</a:t>
            </a:r>
          </a:p>
        </p:txBody>
      </p:sp>
      <p:sp>
        <p:nvSpPr>
          <p:cNvPr id="92" name="Shape 92"/>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buNone/>
            </a:pPr>
            <a:r>
              <a:rPr lang="en">
                <a:latin typeface="Helvetica Neue"/>
                <a:ea typeface="Helvetica Neue"/>
                <a:cs typeface="Helvetica Neue"/>
                <a:sym typeface="Helvetica Neue"/>
              </a:rPr>
              <a:t>Fun is good, but it is not worth risking your publication’s reputation, its freedom of expression, its existence or your adviser’s job if it angers people. </a:t>
            </a:r>
          </a:p>
          <a:p>
            <a:r>
              <a:t/>
            </a:r>
          </a:p>
          <a:p>
            <a:pPr>
              <a:buNone/>
            </a:pPr>
            <a:r>
              <a:rPr lang="en">
                <a:latin typeface="Helvetica Neue"/>
                <a:ea typeface="Helvetica Neue"/>
                <a:cs typeface="Helvetica Neue"/>
                <a:sym typeface="Helvetica Neue"/>
              </a:rPr>
              <a:t>Be especially careful when writing satire and deciding whether to publish it. </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y="0" x="0"/>
          <a:ext cy="0" cx="0"/>
          <a:chOff y="0" x="0"/>
          <a:chExt cy="0" cx="0"/>
        </a:xfrm>
      </p:grpSpPr>
      <p:sp>
        <p:nvSpPr>
          <p:cNvPr id="97" name="Shape 97"/>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
                <a:latin typeface="Helvetica Neue"/>
                <a:ea typeface="Helvetica Neue"/>
                <a:cs typeface="Helvetica Neue"/>
                <a:sym typeface="Helvetica Neue"/>
              </a:rPr>
              <a:t>Source</a:t>
            </a:r>
          </a:p>
        </p:txBody>
      </p:sp>
      <p:sp>
        <p:nvSpPr>
          <p:cNvPr id="98" name="Shape 98"/>
          <p:cNvSpPr txBox="1"/>
          <p:nvPr>
            <p:ph idx="1" type="body"/>
          </p:nvPr>
        </p:nvSpPr>
        <p:spPr>
          <a:xfrm>
            <a:off y="1200150" x="457200"/>
            <a:ext cy="3725699" cx="8229600"/>
          </a:xfrm>
          <a:prstGeom prst="rect">
            <a:avLst/>
          </a:prstGeom>
        </p:spPr>
        <p:txBody>
          <a:bodyPr bIns="91425" rIns="91425" lIns="91425" tIns="91425" anchor="t" anchorCtr="0">
            <a:noAutofit/>
          </a:bodyPr>
          <a:lstStyle/>
          <a:p>
            <a:pPr>
              <a:buNone/>
            </a:pPr>
            <a:r>
              <a:rPr sz="2400" lang="en">
                <a:latin typeface="Helvetica Neue"/>
                <a:ea typeface="Helvetica Neue"/>
                <a:cs typeface="Helvetica Neue"/>
                <a:sym typeface="Helvetica Neue"/>
              </a:rPr>
              <a:t>Beckwith, Maggie. “'Advisory board' formed after Ga. student paper runs 'Modest Proposal'-style satire.” </a:t>
            </a:r>
            <a:r>
              <a:rPr sz="2400" lang="en" i="1">
                <a:latin typeface="Helvetica Neue"/>
                <a:ea typeface="Helvetica Neue"/>
                <a:cs typeface="Helvetica Neue"/>
                <a:sym typeface="Helvetica Neue"/>
              </a:rPr>
              <a:t>Student Press Law Center.</a:t>
            </a:r>
            <a:r>
              <a:rPr sz="2400" lang="en">
                <a:latin typeface="Helvetica Neue"/>
                <a:ea typeface="Helvetica Neue"/>
                <a:cs typeface="Helvetica Neue"/>
                <a:sym typeface="Helvetica Neue"/>
              </a:rPr>
              <a:t> 19 October 2013. Web.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 name="Shape 30"/>
        <p:cNvGrpSpPr/>
        <p:nvPr/>
      </p:nvGrpSpPr>
      <p:grpSpPr>
        <a:xfrm>
          <a:off y="0" x="0"/>
          <a:ext cy="0" cx="0"/>
          <a:chOff y="0" x="0"/>
          <a:chExt cy="0" cx="0"/>
        </a:xfrm>
      </p:grpSpPr>
      <p:sp>
        <p:nvSpPr>
          <p:cNvPr id="31" name="Shape 31"/>
          <p:cNvSpPr txBox="1"/>
          <p:nvPr/>
        </p:nvSpPr>
        <p:spPr>
          <a:xfrm>
            <a:off y="205978" x="457200"/>
            <a:ext cy="857400" cx="8229600"/>
          </a:xfrm>
          <a:prstGeom prst="rect">
            <a:avLst/>
          </a:prstGeom>
        </p:spPr>
        <p:txBody>
          <a:bodyPr bIns="91425" rIns="91425" lIns="91425" tIns="91425" anchor="b" anchorCtr="0">
            <a:noAutofit/>
          </a:bodyPr>
          <a:lstStyle/>
          <a:p>
            <a:pPr rtl="0" lvl="0">
              <a:buNone/>
            </a:pPr>
            <a:r>
              <a:rPr b="1" sz="3600" lang="en">
                <a:solidFill>
                  <a:srgbClr val="000000"/>
                </a:solidFill>
                <a:latin typeface="Helvetica Neue"/>
                <a:ea typeface="Helvetica Neue"/>
                <a:cs typeface="Helvetica Neue"/>
                <a:sym typeface="Helvetica Neue"/>
              </a:rPr>
              <a:t>The problem with humor</a:t>
            </a:r>
          </a:p>
        </p:txBody>
      </p:sp>
      <p:sp>
        <p:nvSpPr>
          <p:cNvPr id="32" name="Shape 32"/>
          <p:cNvSpPr txBox="1"/>
          <p:nvPr/>
        </p:nvSpPr>
        <p:spPr>
          <a:xfrm>
            <a:off y="1200150" x="457200"/>
            <a:ext cy="3725699" cx="8229600"/>
          </a:xfrm>
          <a:prstGeom prst="rect">
            <a:avLst/>
          </a:prstGeom>
        </p:spPr>
        <p:txBody>
          <a:bodyPr bIns="91425" rIns="91425" lIns="91425" tIns="91425" anchor="t" anchorCtr="0">
            <a:noAutofit/>
          </a:bodyPr>
          <a:lstStyle/>
          <a:p>
            <a:pPr rtl="0" lvl="0">
              <a:spcBef>
                <a:spcPts val="600"/>
              </a:spcBef>
              <a:buNone/>
            </a:pPr>
            <a:r>
              <a:rPr sz="3000" lang="en">
                <a:latin typeface="Helvetica Neue"/>
                <a:ea typeface="Helvetica Neue"/>
                <a:cs typeface="Helvetica Neue"/>
                <a:sym typeface="Helvetica Neue"/>
              </a:rPr>
              <a:t>And</a:t>
            </a:r>
            <a:r>
              <a:rPr sz="3000" lang="en">
                <a:solidFill>
                  <a:srgbClr val="000000"/>
                </a:solidFill>
                <a:latin typeface="Helvetica Neue"/>
                <a:ea typeface="Helvetica Neue"/>
                <a:cs typeface="Helvetica Neue"/>
                <a:sym typeface="Helvetica Neue"/>
              </a:rPr>
              <a:t> the good thing about it... </a:t>
            </a:r>
          </a:p>
          <a:p>
            <a:r>
              <a:t/>
            </a:r>
          </a:p>
          <a:p>
            <a:pPr rtl="0" lvl="0">
              <a:spcBef>
                <a:spcPts val="600"/>
              </a:spcBef>
              <a:buNone/>
            </a:pPr>
            <a:r>
              <a:rPr sz="3000" lang="en">
                <a:solidFill>
                  <a:srgbClr val="000000"/>
                </a:solidFill>
                <a:latin typeface="Helvetica Neue"/>
                <a:ea typeface="Helvetica Neue"/>
                <a:cs typeface="Helvetica Neue"/>
                <a:sym typeface="Helvetica Neue"/>
              </a:rPr>
              <a:t>Humor allows people to talk about things that make them uncomfortable</a:t>
            </a:r>
            <a:r>
              <a:rPr sz="3000" lang="en">
                <a:latin typeface="Helvetica Neue"/>
                <a:ea typeface="Helvetica Neue"/>
                <a:cs typeface="Helvetica Neue"/>
                <a:sym typeface="Helvetica Neue"/>
              </a:rPr>
              <a:t>.</a:t>
            </a:r>
            <a:r>
              <a:rPr sz="3000" lang="en">
                <a:solidFill>
                  <a:srgbClr val="000000"/>
                </a:solidFill>
                <a:latin typeface="Helvetica Neue"/>
                <a:ea typeface="Helvetica Neue"/>
                <a:cs typeface="Helvetica Neue"/>
                <a:sym typeface="Helvetica Neue"/>
              </a:rPr>
              <a:t> </a:t>
            </a:r>
            <a:r>
              <a:rPr sz="3000" lang="en">
                <a:latin typeface="Helvetica Neue"/>
                <a:ea typeface="Helvetica Neue"/>
                <a:cs typeface="Helvetica Neue"/>
                <a:sym typeface="Helvetica Neue"/>
              </a:rPr>
              <a:t>G</a:t>
            </a:r>
            <a:r>
              <a:rPr sz="3000" lang="en">
                <a:solidFill>
                  <a:srgbClr val="000000"/>
                </a:solidFill>
                <a:latin typeface="Helvetica Neue"/>
                <a:ea typeface="Helvetica Neue"/>
                <a:cs typeface="Helvetica Neue"/>
                <a:sym typeface="Helvetica Neue"/>
              </a:rPr>
              <a:t>ood humor is often surprising and risky. Satire can make a point and make people laugh, but it also can make others angry.</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 name="Shape 36"/>
        <p:cNvGrpSpPr/>
        <p:nvPr/>
      </p:nvGrpSpPr>
      <p:grpSpPr>
        <a:xfrm>
          <a:off y="0" x="0"/>
          <a:ext cy="0" cx="0"/>
          <a:chOff y="0" x="0"/>
          <a:chExt cy="0" cx="0"/>
        </a:xfrm>
      </p:grpSpPr>
      <p:sp>
        <p:nvSpPr>
          <p:cNvPr id="37" name="Shape 37"/>
          <p:cNvSpPr txBox="1"/>
          <p:nvPr/>
        </p:nvSpPr>
        <p:spPr>
          <a:xfrm>
            <a:off y="205978" x="457200"/>
            <a:ext cy="857400" cx="8229600"/>
          </a:xfrm>
          <a:prstGeom prst="rect">
            <a:avLst/>
          </a:prstGeom>
        </p:spPr>
        <p:txBody>
          <a:bodyPr bIns="91425" rIns="91425" lIns="91425" tIns="91425" anchor="b" anchorCtr="0">
            <a:noAutofit/>
          </a:bodyPr>
          <a:lstStyle/>
          <a:p>
            <a:pPr rtl="0" lvl="0">
              <a:buNone/>
            </a:pPr>
            <a:r>
              <a:rPr b="1" sz="3600" lang="en">
                <a:solidFill>
                  <a:srgbClr val="000000"/>
                </a:solidFill>
                <a:latin typeface="Helvetica Neue"/>
                <a:ea typeface="Helvetica Neue"/>
                <a:cs typeface="Helvetica Neue"/>
                <a:sym typeface="Helvetica Neue"/>
              </a:rPr>
              <a:t>Ethical </a:t>
            </a:r>
            <a:r>
              <a:rPr b="1" sz="3600" lang="en">
                <a:latin typeface="Helvetica Neue"/>
                <a:ea typeface="Helvetica Neue"/>
                <a:cs typeface="Helvetica Neue"/>
                <a:sym typeface="Helvetica Neue"/>
              </a:rPr>
              <a:t>c</a:t>
            </a:r>
            <a:r>
              <a:rPr b="1" sz="3600" lang="en">
                <a:solidFill>
                  <a:srgbClr val="000000"/>
                </a:solidFill>
                <a:latin typeface="Helvetica Neue"/>
                <a:ea typeface="Helvetica Neue"/>
                <a:cs typeface="Helvetica Neue"/>
                <a:sym typeface="Helvetica Neue"/>
              </a:rPr>
              <a:t>onsiderations</a:t>
            </a:r>
          </a:p>
        </p:txBody>
      </p:sp>
      <p:sp>
        <p:nvSpPr>
          <p:cNvPr id="38" name="Shape 38"/>
          <p:cNvSpPr txBox="1"/>
          <p:nvPr/>
        </p:nvSpPr>
        <p:spPr>
          <a:xfrm>
            <a:off y="1200150" x="457200"/>
            <a:ext cy="3725699" cx="8229600"/>
          </a:xfrm>
          <a:prstGeom prst="rect">
            <a:avLst/>
          </a:prstGeom>
        </p:spPr>
        <p:txBody>
          <a:bodyPr bIns="91425" rIns="91425" lIns="91425" tIns="91425" anchor="t" anchorCtr="0">
            <a:noAutofit/>
          </a:bodyPr>
          <a:lstStyle/>
          <a:p>
            <a:pPr rtl="0" lvl="0">
              <a:spcBef>
                <a:spcPts val="600"/>
              </a:spcBef>
              <a:buNone/>
            </a:pPr>
            <a:r>
              <a:rPr sz="3000" lang="en">
                <a:solidFill>
                  <a:srgbClr val="000000"/>
                </a:solidFill>
                <a:latin typeface="Helvetica Neue"/>
                <a:ea typeface="Helvetica Neue"/>
                <a:cs typeface="Helvetica Neue"/>
                <a:sym typeface="Helvetica Neue"/>
              </a:rPr>
              <a:t>When creating satire, </a:t>
            </a:r>
            <a:r>
              <a:rPr sz="3000" lang="en">
                <a:latin typeface="Helvetica Neue"/>
                <a:ea typeface="Helvetica Neue"/>
                <a:cs typeface="Helvetica Neue"/>
                <a:sym typeface="Helvetica Neue"/>
              </a:rPr>
              <a:t>journalists</a:t>
            </a:r>
            <a:r>
              <a:rPr sz="3000" lang="en">
                <a:solidFill>
                  <a:srgbClr val="000000"/>
                </a:solidFill>
                <a:latin typeface="Helvetica Neue"/>
                <a:ea typeface="Helvetica Neue"/>
                <a:cs typeface="Helvetica Neue"/>
                <a:sym typeface="Helvetica Neue"/>
              </a:rPr>
              <a:t> still </a:t>
            </a:r>
            <a:r>
              <a:rPr sz="3000" lang="en">
                <a:latin typeface="Helvetica Neue"/>
                <a:ea typeface="Helvetica Neue"/>
                <a:cs typeface="Helvetica Neue"/>
                <a:sym typeface="Helvetica Neue"/>
              </a:rPr>
              <a:t>must</a:t>
            </a:r>
            <a:r>
              <a:rPr sz="3000" lang="en">
                <a:solidFill>
                  <a:srgbClr val="000000"/>
                </a:solidFill>
                <a:latin typeface="Helvetica Neue"/>
                <a:ea typeface="Helvetica Neue"/>
                <a:cs typeface="Helvetica Neue"/>
                <a:sym typeface="Helvetica Neue"/>
              </a:rPr>
              <a:t> follow the same ethical (and legal) rules that any other news writing would include.</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 name="Shape 42"/>
        <p:cNvGrpSpPr/>
        <p:nvPr/>
      </p:nvGrpSpPr>
      <p:grpSpPr>
        <a:xfrm>
          <a:off y="0" x="0"/>
          <a:ext cy="0" cx="0"/>
          <a:chOff y="0" x="0"/>
          <a:chExt cy="0" cx="0"/>
        </a:xfrm>
      </p:grpSpPr>
      <p:sp>
        <p:nvSpPr>
          <p:cNvPr id="43" name="Shape 43"/>
          <p:cNvSpPr txBox="1"/>
          <p:nvPr/>
        </p:nvSpPr>
        <p:spPr>
          <a:xfrm>
            <a:off y="205978" x="457200"/>
            <a:ext cy="857400" cx="8229600"/>
          </a:xfrm>
          <a:prstGeom prst="rect">
            <a:avLst/>
          </a:prstGeom>
        </p:spPr>
        <p:txBody>
          <a:bodyPr bIns="91425" rIns="91425" lIns="91425" tIns="91425" anchor="b" anchorCtr="0">
            <a:noAutofit/>
          </a:bodyPr>
          <a:lstStyle/>
          <a:p>
            <a:pPr rtl="0" lvl="0">
              <a:buNone/>
            </a:pPr>
            <a:r>
              <a:rPr b="1" sz="3600" lang="en">
                <a:solidFill>
                  <a:srgbClr val="000000"/>
                </a:solidFill>
                <a:latin typeface="Helvetica Neue"/>
                <a:ea typeface="Helvetica Neue"/>
                <a:cs typeface="Helvetica Neue"/>
                <a:sym typeface="Helvetica Neue"/>
              </a:rPr>
              <a:t>Is it clearly satire?</a:t>
            </a:r>
          </a:p>
        </p:txBody>
      </p:sp>
      <p:sp>
        <p:nvSpPr>
          <p:cNvPr id="44" name="Shape 44"/>
          <p:cNvSpPr txBox="1"/>
          <p:nvPr/>
        </p:nvSpPr>
        <p:spPr>
          <a:xfrm>
            <a:off y="1063375" x="457200"/>
            <a:ext cy="3725699" cx="8229600"/>
          </a:xfrm>
          <a:prstGeom prst="rect">
            <a:avLst/>
          </a:prstGeom>
        </p:spPr>
        <p:txBody>
          <a:bodyPr bIns="91425" rIns="91425" lIns="91425" tIns="91425" anchor="t" anchorCtr="0">
            <a:noAutofit/>
          </a:bodyPr>
          <a:lstStyle/>
          <a:p>
            <a:pPr rtl="0" lvl="0">
              <a:spcBef>
                <a:spcPts val="600"/>
              </a:spcBef>
              <a:buNone/>
            </a:pPr>
            <a:r>
              <a:rPr sz="2400" lang="en">
                <a:solidFill>
                  <a:srgbClr val="000000"/>
                </a:solidFill>
                <a:latin typeface="Helvetica Neue"/>
                <a:ea typeface="Helvetica Neue"/>
                <a:cs typeface="Helvetica Neue"/>
                <a:sym typeface="Helvetica Neue"/>
              </a:rPr>
              <a:t>Satire should be so over</a:t>
            </a:r>
            <a:r>
              <a:rPr sz="2400" lang="en">
                <a:latin typeface="Helvetica Neue"/>
                <a:ea typeface="Helvetica Neue"/>
                <a:cs typeface="Helvetica Neue"/>
                <a:sym typeface="Helvetica Neue"/>
              </a:rPr>
              <a:t>-</a:t>
            </a:r>
            <a:r>
              <a:rPr sz="2400" lang="en">
                <a:solidFill>
                  <a:srgbClr val="000000"/>
                </a:solidFill>
                <a:latin typeface="Helvetica Neue"/>
                <a:ea typeface="Helvetica Neue"/>
                <a:cs typeface="Helvetica Neue"/>
                <a:sym typeface="Helvetica Neue"/>
              </a:rPr>
              <a:t>the</a:t>
            </a:r>
            <a:r>
              <a:rPr sz="2400" lang="en">
                <a:latin typeface="Helvetica Neue"/>
                <a:ea typeface="Helvetica Neue"/>
                <a:cs typeface="Helvetica Neue"/>
                <a:sym typeface="Helvetica Neue"/>
              </a:rPr>
              <a:t>-</a:t>
            </a:r>
            <a:r>
              <a:rPr sz="2400" lang="en">
                <a:solidFill>
                  <a:srgbClr val="000000"/>
                </a:solidFill>
                <a:latin typeface="Helvetica Neue"/>
                <a:ea typeface="Helvetica Neue"/>
                <a:cs typeface="Helvetica Neue"/>
                <a:sym typeface="Helvetica Neue"/>
              </a:rPr>
              <a:t>top ridiculous that it is obviously not a real story. Then you should label it as satire and make clear </a:t>
            </a:r>
            <a:r>
              <a:rPr sz="2400" lang="en">
                <a:latin typeface="Helvetica Neue"/>
                <a:ea typeface="Helvetica Neue"/>
                <a:cs typeface="Helvetica Neue"/>
                <a:sym typeface="Helvetica Neue"/>
              </a:rPr>
              <a:t>it</a:t>
            </a:r>
            <a:r>
              <a:rPr sz="2400" lang="en">
                <a:solidFill>
                  <a:srgbClr val="000000"/>
                </a:solidFill>
                <a:latin typeface="Helvetica Neue"/>
                <a:ea typeface="Helvetica Neue"/>
                <a:cs typeface="Helvetica Neue"/>
                <a:sym typeface="Helvetica Neue"/>
              </a:rPr>
              <a:t> is not real news.</a:t>
            </a:r>
          </a:p>
          <a:p>
            <a:r>
              <a:t/>
            </a:r>
          </a:p>
          <a:p>
            <a:pPr rtl="0" lvl="0">
              <a:spcBef>
                <a:spcPts val="600"/>
              </a:spcBef>
              <a:buNone/>
            </a:pPr>
            <a:r>
              <a:rPr sz="2400" lang="en">
                <a:solidFill>
                  <a:srgbClr val="000000"/>
                </a:solidFill>
                <a:latin typeface="Helvetica Neue"/>
                <a:ea typeface="Helvetica Neue"/>
                <a:cs typeface="Helvetica Neue"/>
                <a:sym typeface="Helvetica Neue"/>
              </a:rPr>
              <a:t>Mislabel</a:t>
            </a:r>
            <a:r>
              <a:rPr sz="2400" lang="en">
                <a:latin typeface="Helvetica Neue"/>
                <a:ea typeface="Helvetica Neue"/>
                <a:cs typeface="Helvetica Neue"/>
                <a:sym typeface="Helvetica Neue"/>
              </a:rPr>
              <a:t>ed</a:t>
            </a:r>
            <a:r>
              <a:rPr sz="2400" lang="en">
                <a:solidFill>
                  <a:srgbClr val="000000"/>
                </a:solidFill>
                <a:latin typeface="Helvetica Neue"/>
                <a:ea typeface="Helvetica Neue"/>
                <a:cs typeface="Helvetica Neue"/>
                <a:sym typeface="Helvetica Neue"/>
              </a:rPr>
              <a:t> satire makes people feel stupid and can spread false information. L</a:t>
            </a:r>
            <a:r>
              <a:rPr sz="2400" lang="en">
                <a:latin typeface="Helvetica Neue"/>
                <a:ea typeface="Helvetica Neue"/>
                <a:cs typeface="Helvetica Neue"/>
                <a:sym typeface="Helvetica Neue"/>
              </a:rPr>
              <a:t>abeling an individual story as satire is also important because of the many ways readers find stories through various searches, separate from the main publication, where a page or section may be labeled.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 name="Shape 48"/>
        <p:cNvGrpSpPr/>
        <p:nvPr/>
      </p:nvGrpSpPr>
      <p:grpSpPr>
        <a:xfrm>
          <a:off y="0" x="0"/>
          <a:ext cy="0" cx="0"/>
          <a:chOff y="0" x="0"/>
          <a:chExt cy="0" cx="0"/>
        </a:xfrm>
      </p:grpSpPr>
      <p:sp>
        <p:nvSpPr>
          <p:cNvPr id="49" name="Shape 49"/>
          <p:cNvSpPr txBox="1"/>
          <p:nvPr/>
        </p:nvSpPr>
        <p:spPr>
          <a:xfrm>
            <a:off y="205978" x="457200"/>
            <a:ext cy="857400" cx="8229600"/>
          </a:xfrm>
          <a:prstGeom prst="rect">
            <a:avLst/>
          </a:prstGeom>
        </p:spPr>
        <p:txBody>
          <a:bodyPr bIns="91425" rIns="91425" lIns="91425" tIns="91425" anchor="b" anchorCtr="0">
            <a:noAutofit/>
          </a:bodyPr>
          <a:lstStyle/>
          <a:p>
            <a:pPr rtl="0" lvl="0">
              <a:buNone/>
            </a:pPr>
            <a:r>
              <a:rPr b="1" sz="3000" lang="en">
                <a:solidFill>
                  <a:srgbClr val="000000"/>
                </a:solidFill>
                <a:latin typeface="Helvetica Neue"/>
                <a:ea typeface="Helvetica Neue"/>
                <a:cs typeface="Helvetica Neue"/>
                <a:sym typeface="Helvetica Neue"/>
              </a:rPr>
              <a:t>If it was real, would it hurt someone’s reputation or feelings?</a:t>
            </a:r>
          </a:p>
        </p:txBody>
      </p:sp>
      <p:sp>
        <p:nvSpPr>
          <p:cNvPr id="50" name="Shape 50"/>
          <p:cNvSpPr txBox="1"/>
          <p:nvPr/>
        </p:nvSpPr>
        <p:spPr>
          <a:xfrm>
            <a:off y="1200150" x="457200"/>
            <a:ext cy="3725699" cx="8229600"/>
          </a:xfrm>
          <a:prstGeom prst="rect">
            <a:avLst/>
          </a:prstGeom>
        </p:spPr>
        <p:txBody>
          <a:bodyPr bIns="91425" rIns="91425" lIns="91425" tIns="91425" anchor="t" anchorCtr="0">
            <a:noAutofit/>
          </a:bodyPr>
          <a:lstStyle/>
          <a:p>
            <a:pPr rtl="0" lvl="0">
              <a:spcBef>
                <a:spcPts val="600"/>
              </a:spcBef>
              <a:buNone/>
            </a:pPr>
            <a:r>
              <a:rPr sz="3000" lang="en">
                <a:solidFill>
                  <a:srgbClr val="000000"/>
                </a:solidFill>
                <a:latin typeface="Helvetica Neue"/>
                <a:ea typeface="Helvetica Neue"/>
                <a:cs typeface="Helvetica Neue"/>
                <a:sym typeface="Helvetica Neue"/>
              </a:rPr>
              <a:t>Satire can make fun of politicians and celebrities, but when it comes to </a:t>
            </a:r>
            <a:r>
              <a:rPr sz="3000" lang="en">
                <a:latin typeface="Helvetica Neue"/>
                <a:ea typeface="Helvetica Neue"/>
                <a:cs typeface="Helvetica Neue"/>
                <a:sym typeface="Helvetica Neue"/>
              </a:rPr>
              <a:t>the</a:t>
            </a:r>
            <a:r>
              <a:rPr sz="3000" lang="en">
                <a:solidFill>
                  <a:srgbClr val="000000"/>
                </a:solidFill>
                <a:latin typeface="Helvetica Neue"/>
                <a:ea typeface="Helvetica Neue"/>
                <a:cs typeface="Helvetica Neue"/>
                <a:sym typeface="Helvetica Neue"/>
              </a:rPr>
              <a:t> school community, </a:t>
            </a:r>
            <a:r>
              <a:rPr sz="3000" lang="en">
                <a:latin typeface="Helvetica Neue"/>
                <a:ea typeface="Helvetica Neue"/>
                <a:cs typeface="Helvetica Neue"/>
                <a:sym typeface="Helvetica Neue"/>
              </a:rPr>
              <a:t>journalists should not hurt</a:t>
            </a:r>
            <a:r>
              <a:rPr sz="3000" lang="en">
                <a:solidFill>
                  <a:srgbClr val="000000"/>
                </a:solidFill>
                <a:latin typeface="Helvetica Neue"/>
                <a:ea typeface="Helvetica Neue"/>
                <a:cs typeface="Helvetica Neue"/>
                <a:sym typeface="Helvetica Neue"/>
              </a:rPr>
              <a:t> people just to get a laugh. </a:t>
            </a:r>
            <a:r>
              <a:rPr sz="3000" lang="en">
                <a:latin typeface="Helvetica Neue"/>
                <a:ea typeface="Helvetica Neue"/>
                <a:cs typeface="Helvetica Neue"/>
                <a:sym typeface="Helvetica Neue"/>
              </a:rPr>
              <a:t>Avoid</a:t>
            </a:r>
            <a:r>
              <a:rPr sz="3000" lang="en">
                <a:solidFill>
                  <a:srgbClr val="000000"/>
                </a:solidFill>
                <a:latin typeface="Helvetica Neue"/>
                <a:ea typeface="Helvetica Neue"/>
                <a:cs typeface="Helvetica Neue"/>
                <a:sym typeface="Helvetica Neue"/>
              </a:rPr>
              <a:t> mak</a:t>
            </a:r>
            <a:r>
              <a:rPr sz="3000" lang="en">
                <a:latin typeface="Helvetica Neue"/>
                <a:ea typeface="Helvetica Neue"/>
                <a:cs typeface="Helvetica Neue"/>
                <a:sym typeface="Helvetica Neue"/>
              </a:rPr>
              <a:t>ing</a:t>
            </a:r>
            <a:r>
              <a:rPr sz="3000" lang="en">
                <a:solidFill>
                  <a:srgbClr val="000000"/>
                </a:solidFill>
                <a:latin typeface="Helvetica Neue"/>
                <a:ea typeface="Helvetica Neue"/>
                <a:cs typeface="Helvetica Neue"/>
                <a:sym typeface="Helvetica Neue"/>
              </a:rPr>
              <a:t> statements that could be libelous, don’t stereotype groups, and be careful with the </a:t>
            </a:r>
            <a:r>
              <a:rPr sz="3000" lang="en">
                <a:latin typeface="Helvetica Neue"/>
                <a:ea typeface="Helvetica Neue"/>
                <a:cs typeface="Helvetica Neue"/>
                <a:sym typeface="Helvetica Neue"/>
              </a:rPr>
              <a:t>type</a:t>
            </a:r>
            <a:r>
              <a:rPr sz="3000" lang="en">
                <a:solidFill>
                  <a:srgbClr val="000000"/>
                </a:solidFill>
                <a:latin typeface="Helvetica Neue"/>
                <a:ea typeface="Helvetica Neue"/>
                <a:cs typeface="Helvetica Neue"/>
                <a:sym typeface="Helvetica Neue"/>
              </a:rPr>
              <a:t> of humor </a:t>
            </a:r>
            <a:r>
              <a:rPr sz="3000" lang="en">
                <a:latin typeface="Helvetica Neue"/>
                <a:ea typeface="Helvetica Neue"/>
                <a:cs typeface="Helvetica Neue"/>
                <a:sym typeface="Helvetica Neue"/>
              </a:rPr>
              <a:t>used</a:t>
            </a:r>
            <a:r>
              <a:rPr sz="3000" lang="en">
                <a:solidFill>
                  <a:srgbClr val="000000"/>
                </a:solidFill>
                <a:latin typeface="Helvetica Neue"/>
                <a:ea typeface="Helvetica Neue"/>
                <a:cs typeface="Helvetica Neue"/>
                <a:sym typeface="Helvetica Neue"/>
              </a:rPr>
              <a:t>.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 name="Shape 54"/>
        <p:cNvGrpSpPr/>
        <p:nvPr/>
      </p:nvGrpSpPr>
      <p:grpSpPr>
        <a:xfrm>
          <a:off y="0" x="0"/>
          <a:ext cy="0" cx="0"/>
          <a:chOff y="0" x="0"/>
          <a:chExt cy="0" cx="0"/>
        </a:xfrm>
      </p:grpSpPr>
      <p:sp>
        <p:nvSpPr>
          <p:cNvPr id="55" name="Shape 55"/>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
                <a:latin typeface="Helvetica Neue"/>
                <a:ea typeface="Helvetica Neue"/>
                <a:cs typeface="Helvetica Neue"/>
                <a:sym typeface="Helvetica Neue"/>
              </a:rPr>
              <a:t>Consequences</a:t>
            </a:r>
          </a:p>
        </p:txBody>
      </p:sp>
      <p:sp>
        <p:nvSpPr>
          <p:cNvPr id="56" name="Shape 56"/>
          <p:cNvSpPr txBox="1"/>
          <p:nvPr>
            <p:ph idx="1" type="body"/>
          </p:nvPr>
        </p:nvSpPr>
        <p:spPr>
          <a:xfrm>
            <a:off y="1200150" x="457200"/>
            <a:ext cy="3725699" cx="8229600"/>
          </a:xfrm>
          <a:prstGeom prst="rect">
            <a:avLst/>
          </a:prstGeom>
        </p:spPr>
        <p:txBody>
          <a:bodyPr bIns="91425" rIns="91425" lIns="91425" tIns="91425" anchor="t" anchorCtr="0">
            <a:noAutofit/>
          </a:bodyPr>
          <a:lstStyle/>
          <a:p>
            <a:pPr>
              <a:buNone/>
            </a:pPr>
            <a:r>
              <a:rPr lang="en">
                <a:latin typeface="Helvetica Neue"/>
                <a:ea typeface="Helvetica Neue"/>
                <a:cs typeface="Helvetica Neue"/>
                <a:sym typeface="Helvetica Neue"/>
              </a:rPr>
              <a:t>Because humor tends to touch on edgy and uncomfortable issues, and because writers can’t use facts as a reason for their writing, satire is one place where student publications can easily get into trouble.</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 name="Shape 60"/>
        <p:cNvGrpSpPr/>
        <p:nvPr/>
      </p:nvGrpSpPr>
      <p:grpSpPr>
        <a:xfrm>
          <a:off y="0" x="0"/>
          <a:ext cy="0" cx="0"/>
          <a:chOff y="0" x="0"/>
          <a:chExt cy="0" cx="0"/>
        </a:xfrm>
      </p:grpSpPr>
      <p:sp>
        <p:nvSpPr>
          <p:cNvPr id="61" name="Shape 61"/>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
                <a:latin typeface="Helvetica Neue"/>
                <a:ea typeface="Helvetica Neue"/>
                <a:cs typeface="Helvetica Neue"/>
                <a:sym typeface="Helvetica Neue"/>
              </a:rPr>
              <a:t>Example</a:t>
            </a:r>
          </a:p>
        </p:txBody>
      </p:sp>
      <p:sp>
        <p:nvSpPr>
          <p:cNvPr id="62" name="Shape 62"/>
          <p:cNvSpPr txBox="1"/>
          <p:nvPr>
            <p:ph idx="1" type="body"/>
          </p:nvPr>
        </p:nvSpPr>
        <p:spPr>
          <a:xfrm>
            <a:off y="1200150" x="457200"/>
            <a:ext cy="3725699" cx="8229600"/>
          </a:xfrm>
          <a:prstGeom prst="rect">
            <a:avLst/>
          </a:prstGeom>
        </p:spPr>
        <p:txBody>
          <a:bodyPr bIns="91425" rIns="91425" lIns="91425" tIns="91425" anchor="t" anchorCtr="0">
            <a:noAutofit/>
          </a:bodyPr>
          <a:lstStyle/>
          <a:p>
            <a:pPr>
              <a:buNone/>
            </a:pPr>
            <a:r>
              <a:rPr lang="en">
                <a:latin typeface="Helvetica Neue"/>
                <a:ea typeface="Helvetica Neue"/>
                <a:cs typeface="Helvetica Neue"/>
                <a:sym typeface="Helvetica Neue"/>
              </a:rPr>
              <a:t>In 2007, a writer at East Cowtega High School in Georgia wrote a satire suggesting fifth graders who do poorly on a standardized be euthanized. It was in the style of “A Modest Proposal” by Jonathan Swift.</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 name="Shape 66"/>
        <p:cNvGrpSpPr/>
        <p:nvPr/>
      </p:nvGrpSpPr>
      <p:grpSpPr>
        <a:xfrm>
          <a:off y="0" x="0"/>
          <a:ext cy="0" cx="0"/>
          <a:chOff y="0" x="0"/>
          <a:chExt cy="0" cx="0"/>
        </a:xfrm>
      </p:grpSpPr>
      <p:sp>
        <p:nvSpPr>
          <p:cNvPr id="67" name="Shape 67"/>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
                <a:latin typeface="Helvetica Neue"/>
                <a:ea typeface="Helvetica Neue"/>
                <a:cs typeface="Helvetica Neue"/>
                <a:sym typeface="Helvetica Neue"/>
              </a:rPr>
              <a:t>But it was a joke...</a:t>
            </a:r>
          </a:p>
        </p:txBody>
      </p:sp>
      <p:sp>
        <p:nvSpPr>
          <p:cNvPr id="68" name="Shape 68"/>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buNone/>
            </a:pPr>
            <a:r>
              <a:rPr lang="en">
                <a:latin typeface="Helvetica Neue"/>
                <a:ea typeface="Helvetica Neue"/>
                <a:cs typeface="Helvetica Neue"/>
                <a:sym typeface="Helvetica Neue"/>
              </a:rPr>
              <a:t>Community members complained. Even those who understood the story was a satire thought it was inappropriate to joke about killing kids. </a:t>
            </a:r>
          </a:p>
          <a:p>
            <a:r>
              <a:t/>
            </a:r>
          </a:p>
          <a:p>
            <a:pPr>
              <a:buNone/>
            </a:pPr>
            <a:r>
              <a:rPr lang="en">
                <a:latin typeface="Helvetica Neue"/>
                <a:ea typeface="Helvetica Neue"/>
                <a:cs typeface="Helvetica Neue"/>
                <a:sym typeface="Helvetica Neue"/>
              </a:rPr>
              <a:t>The newspaper adviser was replaced, and the school’s administration moved to have more control over the school newspaper.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 name="Shape 72"/>
        <p:cNvGrpSpPr/>
        <p:nvPr/>
      </p:nvGrpSpPr>
      <p:grpSpPr>
        <a:xfrm>
          <a:off y="0" x="0"/>
          <a:ext cy="0" cx="0"/>
          <a:chOff y="0" x="0"/>
          <a:chExt cy="0" cx="0"/>
        </a:xfrm>
      </p:grpSpPr>
      <p:sp>
        <p:nvSpPr>
          <p:cNvPr id="73" name="Shape 73"/>
          <p:cNvSpPr txBox="1"/>
          <p:nvPr>
            <p:ph type="title"/>
          </p:nvPr>
        </p:nvSpPr>
        <p:spPr>
          <a:xfrm>
            <a:off y="205978" x="457200"/>
            <a:ext cy="857400" cx="8229600"/>
          </a:xfrm>
          <a:prstGeom prst="rect">
            <a:avLst/>
          </a:prstGeom>
        </p:spPr>
        <p:txBody>
          <a:bodyPr bIns="91425" rIns="91425" lIns="91425" tIns="91425" anchor="b" anchorCtr="0">
            <a:noAutofit/>
          </a:bodyPr>
          <a:lstStyle/>
          <a:p>
            <a:pPr>
              <a:buNone/>
            </a:pPr>
            <a:r>
              <a:rPr lang="en">
                <a:latin typeface="Helvetica Neue"/>
                <a:ea typeface="Helvetica Neue"/>
                <a:cs typeface="Helvetica Neue"/>
                <a:sym typeface="Helvetica Neue"/>
              </a:rPr>
              <a:t>Be careful</a:t>
            </a:r>
          </a:p>
        </p:txBody>
      </p:sp>
      <p:sp>
        <p:nvSpPr>
          <p:cNvPr id="74" name="Shape 74"/>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buNone/>
            </a:pPr>
            <a:r>
              <a:rPr lang="en">
                <a:latin typeface="Helvetica Neue"/>
                <a:ea typeface="Helvetica Neue"/>
                <a:cs typeface="Helvetica Neue"/>
                <a:sym typeface="Helvetica Neue"/>
              </a:rPr>
              <a:t>Satire isn’t bad, but it is hard to do well. Remember professional satirists are dealing with large audiences and famous targets, and even then media companies sometimes try to restrict them.</a:t>
            </a:r>
          </a:p>
          <a:p>
            <a:r>
              <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